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Oswald Regular"/>
      <p:regular r:id="rId20"/>
      <p:bold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hodZmienHiPnLOhzj+E4WlbGMA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67E1264-5B60-42B6-BF91-6A67CFC1234B}">
  <a:tblStyle styleId="{B67E1264-5B60-42B6-BF91-6A67CFC123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Regular-regular.fntdata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OswaldRegular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c8c415d2e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c8c415d2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c8c415d2e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c8c415d2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c8c415d2e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c8c415d2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c8c415d2e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c8c415d2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c8c415d2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6c8c415d2e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c85d75d2a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6c85d75d2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c85d75d2a_2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6c85d75d2a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6c85d75d2a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6c85d75d2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c85d75d2a_2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c85d75d2a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c8c415d2e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c8c415d2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c8c415d2e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c8c415d2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c8c415d2e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c8c415d2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c8c415d2e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c8c415d2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8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18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0.gif"/><Relationship Id="rId9" Type="http://schemas.openxmlformats.org/officeDocument/2006/relationships/image" Target="../media/image17.gif"/><Relationship Id="rId5" Type="http://schemas.openxmlformats.org/officeDocument/2006/relationships/image" Target="../media/image10.jpg"/><Relationship Id="rId6" Type="http://schemas.openxmlformats.org/officeDocument/2006/relationships/image" Target="../media/image14.gif"/><Relationship Id="rId7" Type="http://schemas.openxmlformats.org/officeDocument/2006/relationships/image" Target="../media/image4.jpg"/><Relationship Id="rId8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22.gif"/><Relationship Id="rId6" Type="http://schemas.openxmlformats.org/officeDocument/2006/relationships/image" Target="../media/image2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20" y="-1"/>
            <a:ext cx="1219198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"/>
          <p:cNvSpPr txBox="1"/>
          <p:nvPr/>
        </p:nvSpPr>
        <p:spPr>
          <a:xfrm>
            <a:off x="1218025" y="337448"/>
            <a:ext cx="75708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BRAZILIAN NATIONAL INSTITUTE FOR SPACE RESEARC</a:t>
            </a:r>
            <a:r>
              <a:rPr b="1" i="0" lang="pt-BR" sz="18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</a:t>
            </a:r>
            <a:endParaRPr sz="18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24" name="Google Shape;2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64675" y="292625"/>
            <a:ext cx="2155172" cy="57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931" y="178295"/>
            <a:ext cx="1034085" cy="83099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"/>
          <p:cNvSpPr txBox="1"/>
          <p:nvPr/>
        </p:nvSpPr>
        <p:spPr>
          <a:xfrm>
            <a:off x="8806950" y="5927650"/>
            <a:ext cx="331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Adriano Pereira Almeida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Advised by Alan James Peixoto Calheiros</a:t>
            </a:r>
            <a:endParaRPr i="1"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1218025" y="621198"/>
            <a:ext cx="75708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POST-GRADUATE PROGRAM IN APPLIED COMPUTING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" name="Google Shape;28;p1"/>
          <p:cNvSpPr txBox="1"/>
          <p:nvPr/>
        </p:nvSpPr>
        <p:spPr>
          <a:xfrm>
            <a:off x="393463" y="2517550"/>
            <a:ext cx="11405100" cy="18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E69138"/>
                </a:solidFill>
                <a:latin typeface="Oswald"/>
                <a:ea typeface="Oswald"/>
                <a:cs typeface="Oswald"/>
                <a:sym typeface="Oswald"/>
              </a:rPr>
              <a:t>SEVERITY IDENTIFICATION IN MESOSCALE CONVECTIVE SYSTEMS USING RECURRENT AND CONVOLUTIONAL NEURAL NETWORKS</a:t>
            </a:r>
            <a:endParaRPr b="1" sz="4000">
              <a:solidFill>
                <a:srgbClr val="E691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" name="Google Shape;29;p1"/>
          <p:cNvSpPr txBox="1"/>
          <p:nvPr/>
        </p:nvSpPr>
        <p:spPr>
          <a:xfrm>
            <a:off x="183925" y="5873800"/>
            <a:ext cx="63120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Work presented as a requirement for the </a:t>
            </a:r>
            <a:r>
              <a:rPr lang="pt-BR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CAP- 351 Neuro Computing</a:t>
            </a:r>
            <a:r>
              <a:rPr lang="pt-BR" sz="2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course </a:t>
            </a:r>
            <a:r>
              <a:rPr lang="pt-BR" sz="2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taught</a:t>
            </a:r>
            <a:r>
              <a:rPr lang="pt-BR" sz="2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by </a:t>
            </a:r>
            <a:r>
              <a:rPr lang="pt-BR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Dr. Marcos G. Quiles</a:t>
            </a:r>
            <a:endParaRPr i="1" sz="1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c8c415d2e_0_76"/>
          <p:cNvSpPr txBox="1"/>
          <p:nvPr/>
        </p:nvSpPr>
        <p:spPr>
          <a:xfrm>
            <a:off x="258750" y="176325"/>
            <a:ext cx="116745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0087FF"/>
                </a:solidFill>
                <a:latin typeface="Oswald"/>
                <a:ea typeface="Oswald"/>
                <a:cs typeface="Oswald"/>
                <a:sym typeface="Oswald"/>
              </a:rPr>
              <a:t>RNN SETUP</a:t>
            </a:r>
            <a:endParaRPr b="1" sz="4000">
              <a:solidFill>
                <a:srgbClr val="0087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5" name="Google Shape;125;g6c8c415d2e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972" y="176329"/>
            <a:ext cx="597276" cy="479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6" name="Google Shape;126;g6c8c415d2e_0_76"/>
          <p:cNvGraphicFramePr/>
          <p:nvPr/>
        </p:nvGraphicFramePr>
        <p:xfrm>
          <a:off x="952500" y="323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{B67E1264-5B60-42B6-BF91-6A67CFC1234B}</a:tableStyleId>
              </a:tblPr>
              <a:tblGrid>
                <a:gridCol w="1734400"/>
                <a:gridCol w="1734400"/>
              </a:tblGrid>
              <a:tr h="24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Oswald"/>
                          <a:ea typeface="Oswald"/>
                          <a:cs typeface="Oswald"/>
                          <a:sym typeface="Oswald"/>
                        </a:rPr>
                        <a:t>[T-3, T-2, T-1, T]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Oswald"/>
                          <a:ea typeface="Oswald"/>
                          <a:cs typeface="Oswald"/>
                          <a:sym typeface="Oswald"/>
                        </a:rPr>
                        <a:t>T+1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7" name="Google Shape;127;g6c8c415d2e_0_76"/>
          <p:cNvSpPr txBox="1"/>
          <p:nvPr/>
        </p:nvSpPr>
        <p:spPr>
          <a:xfrm>
            <a:off x="1941400" y="2868075"/>
            <a:ext cx="14910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swald"/>
                <a:ea typeface="Oswald"/>
                <a:cs typeface="Oswald"/>
                <a:sym typeface="Oswald"/>
              </a:rPr>
              <a:t>Normalized (0,  1)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8" name="Google Shape;128;g6c8c415d2e_0_76"/>
          <p:cNvSpPr txBox="1"/>
          <p:nvPr/>
        </p:nvSpPr>
        <p:spPr>
          <a:xfrm>
            <a:off x="952500" y="4243000"/>
            <a:ext cx="14910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Oswald"/>
                <a:ea typeface="Oswald"/>
                <a:cs typeface="Oswald"/>
                <a:sym typeface="Oswald"/>
              </a:rPr>
              <a:t>DATA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Oswald"/>
                <a:ea typeface="Oswald"/>
                <a:cs typeface="Oswald"/>
                <a:sym typeface="Oswald"/>
              </a:rPr>
              <a:t>Train: 255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Oswald"/>
                <a:ea typeface="Oswald"/>
                <a:cs typeface="Oswald"/>
                <a:sym typeface="Oswald"/>
              </a:rPr>
              <a:t>Test: 40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9" name="Google Shape;129;g6c8c415d2e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651" y="1325469"/>
            <a:ext cx="7171250" cy="5173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8c415d2e_0_88"/>
          <p:cNvSpPr txBox="1"/>
          <p:nvPr/>
        </p:nvSpPr>
        <p:spPr>
          <a:xfrm>
            <a:off x="258750" y="176325"/>
            <a:ext cx="116745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0087FF"/>
                </a:solidFill>
                <a:latin typeface="Oswald"/>
                <a:ea typeface="Oswald"/>
                <a:cs typeface="Oswald"/>
                <a:sym typeface="Oswald"/>
              </a:rPr>
              <a:t>RNN RESULTS</a:t>
            </a:r>
            <a:endParaRPr b="1" sz="4000">
              <a:solidFill>
                <a:srgbClr val="0087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5" name="Google Shape;135;g6c8c415d2e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972" y="176329"/>
            <a:ext cx="597276" cy="4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6c8c415d2e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81138"/>
            <a:ext cx="11887202" cy="4095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c8c415d2e_0_107"/>
          <p:cNvSpPr txBox="1"/>
          <p:nvPr/>
        </p:nvSpPr>
        <p:spPr>
          <a:xfrm>
            <a:off x="258750" y="176325"/>
            <a:ext cx="116745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0087FF"/>
                </a:solidFill>
                <a:latin typeface="Oswald"/>
                <a:ea typeface="Oswald"/>
                <a:cs typeface="Oswald"/>
                <a:sym typeface="Oswald"/>
              </a:rPr>
              <a:t>CLUSTERING WITH SOM</a:t>
            </a:r>
            <a:endParaRPr b="1" sz="4000">
              <a:solidFill>
                <a:srgbClr val="0087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2" name="Google Shape;142;g6c8c415d2e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972" y="176329"/>
            <a:ext cx="597276" cy="4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6c8c415d2e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338" y="872325"/>
            <a:ext cx="8521313" cy="56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c8c415d2e_0_114"/>
          <p:cNvSpPr txBox="1"/>
          <p:nvPr/>
        </p:nvSpPr>
        <p:spPr>
          <a:xfrm>
            <a:off x="258750" y="176325"/>
            <a:ext cx="116745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0087FF"/>
                </a:solidFill>
                <a:latin typeface="Oswald"/>
                <a:ea typeface="Oswald"/>
                <a:cs typeface="Oswald"/>
                <a:sym typeface="Oswald"/>
              </a:rPr>
              <a:t>CLUSTERING WITH SOM</a:t>
            </a:r>
            <a:endParaRPr b="1" sz="4000">
              <a:solidFill>
                <a:srgbClr val="0087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9" name="Google Shape;149;g6c8c415d2e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972" y="176329"/>
            <a:ext cx="597276" cy="4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6c8c415d2e_0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338" y="994900"/>
            <a:ext cx="8521313" cy="56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c8c415d2e_0_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6c8c415d2e_0_12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20" y="-1"/>
            <a:ext cx="1219198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6c8c415d2e_0_121"/>
          <p:cNvSpPr txBox="1"/>
          <p:nvPr/>
        </p:nvSpPr>
        <p:spPr>
          <a:xfrm>
            <a:off x="1218025" y="337448"/>
            <a:ext cx="75708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BRAZILIAN NATIONAL INSTITUTE FOR SPACE RESEARCH</a:t>
            </a:r>
            <a:endParaRPr sz="18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158" name="Google Shape;158;g6c8c415d2e_0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64675" y="292625"/>
            <a:ext cx="2155172" cy="57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6c8c415d2e_0_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931" y="178295"/>
            <a:ext cx="1034085" cy="830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6c8c415d2e_0_121"/>
          <p:cNvSpPr txBox="1"/>
          <p:nvPr/>
        </p:nvSpPr>
        <p:spPr>
          <a:xfrm>
            <a:off x="8806950" y="5927650"/>
            <a:ext cx="331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Adriano Pereira Almeida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Advised by Alan James Peixoto Calheiros</a:t>
            </a:r>
            <a:endParaRPr i="1"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61" name="Google Shape;161;g6c8c415d2e_0_121"/>
          <p:cNvSpPr txBox="1"/>
          <p:nvPr/>
        </p:nvSpPr>
        <p:spPr>
          <a:xfrm>
            <a:off x="1218025" y="621198"/>
            <a:ext cx="75708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POST-GRADUATE PROGRAM IN APPLIED COMPUTING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2" name="Google Shape;162;g6c8c415d2e_0_121"/>
          <p:cNvSpPr txBox="1"/>
          <p:nvPr/>
        </p:nvSpPr>
        <p:spPr>
          <a:xfrm>
            <a:off x="393438" y="1384500"/>
            <a:ext cx="11405100" cy="18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E69138"/>
                </a:solidFill>
                <a:latin typeface="Oswald"/>
                <a:ea typeface="Oswald"/>
                <a:cs typeface="Oswald"/>
                <a:sym typeface="Oswald"/>
              </a:rPr>
              <a:t>SEVERITY IDENTIFICATION IN MESOSCALE CONVECTIVE SYSTEMS USING RECURRENT AND CONVOLUTIONAL NEURAL NETWORKS</a:t>
            </a:r>
            <a:endParaRPr b="1" sz="4000">
              <a:solidFill>
                <a:srgbClr val="E691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g6c8c415d2e_0_121"/>
          <p:cNvSpPr txBox="1"/>
          <p:nvPr/>
        </p:nvSpPr>
        <p:spPr>
          <a:xfrm>
            <a:off x="183925" y="5873800"/>
            <a:ext cx="63120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Work presented as a requirement for the </a:t>
            </a:r>
            <a:r>
              <a:rPr lang="pt-BR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CAP- 351 Neuro Computing</a:t>
            </a:r>
            <a:r>
              <a:rPr lang="pt-BR" sz="2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course taught by </a:t>
            </a:r>
            <a:r>
              <a:rPr lang="pt-BR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Dr. Marcos G. Quiles</a:t>
            </a:r>
            <a:endParaRPr i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g6c8c415d2e_0_121"/>
          <p:cNvSpPr txBox="1"/>
          <p:nvPr/>
        </p:nvSpPr>
        <p:spPr>
          <a:xfrm>
            <a:off x="337150" y="3915825"/>
            <a:ext cx="114051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THANKS FOR YOUR ATTENTION</a:t>
            </a:r>
            <a:endParaRPr b="1"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6c85d75d2a_2_0"/>
          <p:cNvSpPr txBox="1"/>
          <p:nvPr/>
        </p:nvSpPr>
        <p:spPr>
          <a:xfrm>
            <a:off x="258750" y="176325"/>
            <a:ext cx="116745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0087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b="1" sz="4000">
              <a:solidFill>
                <a:srgbClr val="0087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5" name="Google Shape;35;g6c85d75d2a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972" y="176329"/>
            <a:ext cx="597276" cy="4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g6c85d75d2a_2_0"/>
          <p:cNvSpPr/>
          <p:nvPr/>
        </p:nvSpPr>
        <p:spPr>
          <a:xfrm>
            <a:off x="5333400" y="2158543"/>
            <a:ext cx="1525200" cy="1297800"/>
          </a:xfrm>
          <a:prstGeom prst="hexagon">
            <a:avLst>
              <a:gd fmla="val 25000" name="adj"/>
              <a:gd fmla="val 115470" name="vf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5715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g6c85d75d2a_2_0"/>
          <p:cNvSpPr/>
          <p:nvPr/>
        </p:nvSpPr>
        <p:spPr>
          <a:xfrm>
            <a:off x="2876564" y="4091108"/>
            <a:ext cx="2262000" cy="1925100"/>
          </a:xfrm>
          <a:prstGeom prst="hexagon">
            <a:avLst>
              <a:gd fmla="val 25000" name="adj"/>
              <a:gd fmla="val 115470" name="vf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5715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g6c85d75d2a_2_0"/>
          <p:cNvSpPr/>
          <p:nvPr/>
        </p:nvSpPr>
        <p:spPr>
          <a:xfrm>
            <a:off x="5333402" y="3894801"/>
            <a:ext cx="1525200" cy="1297800"/>
          </a:xfrm>
          <a:prstGeom prst="hexagon">
            <a:avLst>
              <a:gd fmla="val 25000" name="adj"/>
              <a:gd fmla="val 115470" name="vf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5715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g6c85d75d2a_2_0"/>
          <p:cNvSpPr/>
          <p:nvPr/>
        </p:nvSpPr>
        <p:spPr>
          <a:xfrm>
            <a:off x="2876575" y="1760149"/>
            <a:ext cx="2262000" cy="1924800"/>
          </a:xfrm>
          <a:prstGeom prst="hexagon">
            <a:avLst>
              <a:gd fmla="val 25000" name="adj"/>
              <a:gd fmla="val 115470" name="vf"/>
            </a:avLst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5715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g6c85d75d2a_2_0"/>
          <p:cNvSpPr/>
          <p:nvPr/>
        </p:nvSpPr>
        <p:spPr>
          <a:xfrm>
            <a:off x="258753" y="2806499"/>
            <a:ext cx="2735100" cy="2327700"/>
          </a:xfrm>
          <a:prstGeom prst="hexagon">
            <a:avLst>
              <a:gd fmla="val 25000" name="adj"/>
              <a:gd fmla="val 115470" name="vf"/>
            </a:avLst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5715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41;g6c85d75d2a_2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53425" y="2010163"/>
            <a:ext cx="5028599" cy="2837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6c85d75d2a_2_32"/>
          <p:cNvSpPr txBox="1"/>
          <p:nvPr/>
        </p:nvSpPr>
        <p:spPr>
          <a:xfrm>
            <a:off x="258750" y="176325"/>
            <a:ext cx="116745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0087FF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b="1" sz="4000">
              <a:solidFill>
                <a:srgbClr val="0087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7" name="Google Shape;47;g6c85d75d2a_2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972" y="176329"/>
            <a:ext cx="597276" cy="4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6c85d75d2a_2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6606" y="1856417"/>
            <a:ext cx="3797754" cy="353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g6c85d75d2a_2_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2546" y="3263978"/>
            <a:ext cx="3866930" cy="315512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6c85d75d2a_2_32"/>
          <p:cNvSpPr/>
          <p:nvPr/>
        </p:nvSpPr>
        <p:spPr>
          <a:xfrm>
            <a:off x="496370" y="2536168"/>
            <a:ext cx="3501900" cy="2980500"/>
          </a:xfrm>
          <a:prstGeom prst="hexagon">
            <a:avLst>
              <a:gd fmla="val 25000" name="adj"/>
              <a:gd fmla="val 115470" name="vf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5715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g6c85d75d2a_2_32"/>
          <p:cNvSpPr/>
          <p:nvPr/>
        </p:nvSpPr>
        <p:spPr>
          <a:xfrm>
            <a:off x="3646945" y="1856417"/>
            <a:ext cx="2355300" cy="2004600"/>
          </a:xfrm>
          <a:prstGeom prst="hexagon">
            <a:avLst>
              <a:gd fmla="val 25000" name="adj"/>
              <a:gd fmla="val 115470" name="vf"/>
            </a:avLst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5715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g6c85d75d2a_2_32"/>
          <p:cNvSpPr/>
          <p:nvPr/>
        </p:nvSpPr>
        <p:spPr>
          <a:xfrm>
            <a:off x="3646946" y="4191644"/>
            <a:ext cx="2355300" cy="2004600"/>
          </a:xfrm>
          <a:prstGeom prst="hexagon">
            <a:avLst>
              <a:gd fmla="val 25000" name="adj"/>
              <a:gd fmla="val 115470" name="vf"/>
            </a:avLst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5715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c85d75d2a_2_12"/>
          <p:cNvSpPr txBox="1"/>
          <p:nvPr/>
        </p:nvSpPr>
        <p:spPr>
          <a:xfrm>
            <a:off x="258750" y="176325"/>
            <a:ext cx="116745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0087FF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b="1" sz="4000">
              <a:solidFill>
                <a:srgbClr val="0087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8" name="Google Shape;58;g6c85d75d2a_2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972" y="176329"/>
            <a:ext cx="597276" cy="4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g6c85d75d2a_2_12"/>
          <p:cNvPicPr preferRelativeResize="0"/>
          <p:nvPr/>
        </p:nvPicPr>
        <p:blipFill rotWithShape="1">
          <a:blip r:embed="rId4">
            <a:alphaModFix/>
          </a:blip>
          <a:srcRect b="32309" l="50016" r="13144" t="33748"/>
          <a:stretch/>
        </p:blipFill>
        <p:spPr>
          <a:xfrm>
            <a:off x="258750" y="1641825"/>
            <a:ext cx="6978248" cy="411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g6c85d75d2a_2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37175" y="1590262"/>
            <a:ext cx="4445775" cy="421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c85d75d2a_2_25"/>
          <p:cNvSpPr txBox="1"/>
          <p:nvPr/>
        </p:nvSpPr>
        <p:spPr>
          <a:xfrm>
            <a:off x="258750" y="176325"/>
            <a:ext cx="116745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0087FF"/>
                </a:solidFill>
                <a:latin typeface="Oswald"/>
                <a:ea typeface="Oswald"/>
                <a:cs typeface="Oswald"/>
                <a:sym typeface="Oswald"/>
              </a:rPr>
              <a:t>DATA DESCRIPTION (ABI)</a:t>
            </a:r>
            <a:endParaRPr b="1" sz="4000">
              <a:solidFill>
                <a:srgbClr val="0087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6" name="Google Shape;66;g6c85d75d2a_2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972" y="176329"/>
            <a:ext cx="597276" cy="4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g6c85d75d2a_2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713" y="1362650"/>
            <a:ext cx="2252850" cy="22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6c85d75d2a_2_25"/>
          <p:cNvSpPr txBox="1"/>
          <p:nvPr/>
        </p:nvSpPr>
        <p:spPr>
          <a:xfrm>
            <a:off x="1515263" y="2872400"/>
            <a:ext cx="1968000" cy="57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Oswald"/>
                <a:ea typeface="Oswald"/>
                <a:cs typeface="Oswald"/>
                <a:sym typeface="Oswald"/>
              </a:rPr>
              <a:t>NetCDF4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9" name="Google Shape;69;g6c85d75d2a_2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713" y="3917000"/>
            <a:ext cx="2252850" cy="22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6c85d75d2a_2_25"/>
          <p:cNvSpPr txBox="1"/>
          <p:nvPr/>
        </p:nvSpPr>
        <p:spPr>
          <a:xfrm>
            <a:off x="1515263" y="5426750"/>
            <a:ext cx="1968000" cy="57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Oswald"/>
                <a:ea typeface="Oswald"/>
                <a:cs typeface="Oswald"/>
                <a:sym typeface="Oswald"/>
              </a:rPr>
              <a:t>Shapefile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1" name="Google Shape;71;g6c85d75d2a_2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0137" y="2371938"/>
            <a:ext cx="3973075" cy="277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6c85d75d2a_2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30075" y="31487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6c85d75d2a_2_25"/>
          <p:cNvSpPr/>
          <p:nvPr/>
        </p:nvSpPr>
        <p:spPr>
          <a:xfrm>
            <a:off x="3617850" y="3574450"/>
            <a:ext cx="935400" cy="36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6c85d75d2a_2_25"/>
          <p:cNvSpPr/>
          <p:nvPr/>
        </p:nvSpPr>
        <p:spPr>
          <a:xfrm>
            <a:off x="8993938" y="3574450"/>
            <a:ext cx="935400" cy="36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6c85d75d2a_2_25"/>
          <p:cNvSpPr txBox="1"/>
          <p:nvPr/>
        </p:nvSpPr>
        <p:spPr>
          <a:xfrm>
            <a:off x="6364313" y="1689650"/>
            <a:ext cx="884700" cy="57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NxM</a:t>
            </a:r>
            <a:endParaRPr b="1" sz="30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" name="Google Shape;76;g6c85d75d2a_2_25"/>
          <p:cNvSpPr txBox="1"/>
          <p:nvPr/>
        </p:nvSpPr>
        <p:spPr>
          <a:xfrm>
            <a:off x="10013824" y="2468225"/>
            <a:ext cx="1451700" cy="57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128</a:t>
            </a:r>
            <a:r>
              <a:rPr b="1" lang="pt-BR" sz="3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x128</a:t>
            </a:r>
            <a:endParaRPr b="1" sz="30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c8c415d2e_0_10"/>
          <p:cNvSpPr txBox="1"/>
          <p:nvPr/>
        </p:nvSpPr>
        <p:spPr>
          <a:xfrm>
            <a:off x="258750" y="176325"/>
            <a:ext cx="116745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0087FF"/>
                </a:solidFill>
                <a:latin typeface="Oswald"/>
                <a:ea typeface="Oswald"/>
                <a:cs typeface="Oswald"/>
                <a:sym typeface="Oswald"/>
              </a:rPr>
              <a:t>DATA DESCRIPTION (GLM)</a:t>
            </a:r>
            <a:endParaRPr b="1" sz="4000">
              <a:solidFill>
                <a:srgbClr val="0087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2" name="Google Shape;82;g6c8c415d2e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972" y="176329"/>
            <a:ext cx="597276" cy="4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6c8c415d2e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713" y="1362650"/>
            <a:ext cx="2252850" cy="22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6c8c415d2e_0_10"/>
          <p:cNvSpPr txBox="1"/>
          <p:nvPr/>
        </p:nvSpPr>
        <p:spPr>
          <a:xfrm>
            <a:off x="1515263" y="2872400"/>
            <a:ext cx="1968000" cy="57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Oswald"/>
                <a:ea typeface="Oswald"/>
                <a:cs typeface="Oswald"/>
                <a:sym typeface="Oswald"/>
              </a:rPr>
              <a:t>NetCDF4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5" name="Google Shape;85;g6c8c415d2e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713" y="3917000"/>
            <a:ext cx="2252850" cy="22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6c8c415d2e_0_10"/>
          <p:cNvSpPr txBox="1"/>
          <p:nvPr/>
        </p:nvSpPr>
        <p:spPr>
          <a:xfrm>
            <a:off x="1515263" y="5426750"/>
            <a:ext cx="1968000" cy="57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Oswald"/>
                <a:ea typeface="Oswald"/>
                <a:cs typeface="Oswald"/>
                <a:sym typeface="Oswald"/>
              </a:rPr>
              <a:t>Shapefile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" name="Google Shape;87;g6c8c415d2e_0_10"/>
          <p:cNvSpPr/>
          <p:nvPr/>
        </p:nvSpPr>
        <p:spPr>
          <a:xfrm>
            <a:off x="3617850" y="3574450"/>
            <a:ext cx="675900" cy="36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8" name="Google Shape;88;g6c8c415d2e_0_10"/>
          <p:cNvGraphicFramePr/>
          <p:nvPr/>
        </p:nvGraphicFramePr>
        <p:xfrm>
          <a:off x="4416300" y="258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{B67E1264-5B60-42B6-BF91-6A67CFC1234B}</a:tableStyleId>
              </a:tblPr>
              <a:tblGrid>
                <a:gridCol w="755400"/>
                <a:gridCol w="755400"/>
                <a:gridCol w="755400"/>
                <a:gridCol w="75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Long.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Lat.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State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Time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Time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Time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Time 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9" name="Google Shape;89;g6c8c415d2e_0_10"/>
          <p:cNvGraphicFramePr/>
          <p:nvPr/>
        </p:nvGraphicFramePr>
        <p:xfrm>
          <a:off x="8274625" y="257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{B67E1264-5B60-42B6-BF91-6A67CFC1234B}</a:tableStyleId>
              </a:tblPr>
              <a:tblGrid>
                <a:gridCol w="731725"/>
                <a:gridCol w="731725"/>
                <a:gridCol w="731725"/>
                <a:gridCol w="731725"/>
                <a:gridCol w="7317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Z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Time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Time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Time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Time 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0" name="Google Shape;90;g6c8c415d2e_0_10"/>
          <p:cNvSpPr/>
          <p:nvPr/>
        </p:nvSpPr>
        <p:spPr>
          <a:xfrm>
            <a:off x="7518313" y="3574450"/>
            <a:ext cx="675900" cy="36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c8c415d2e_0_28"/>
          <p:cNvSpPr txBox="1"/>
          <p:nvPr/>
        </p:nvSpPr>
        <p:spPr>
          <a:xfrm>
            <a:off x="258750" y="176325"/>
            <a:ext cx="116745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0087FF"/>
                </a:solidFill>
                <a:latin typeface="Oswald"/>
                <a:ea typeface="Oswald"/>
                <a:cs typeface="Oswald"/>
                <a:sym typeface="Oswald"/>
              </a:rPr>
              <a:t>ABI DATA PREPROCESSING</a:t>
            </a:r>
            <a:endParaRPr b="1" sz="4000">
              <a:solidFill>
                <a:srgbClr val="0087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6" name="Google Shape;96;g6c8c415d2e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972" y="176329"/>
            <a:ext cx="597276" cy="4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6c8c415d2e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749" y="1730098"/>
            <a:ext cx="6584079" cy="409120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6c8c415d2e_0_28"/>
          <p:cNvSpPr txBox="1"/>
          <p:nvPr/>
        </p:nvSpPr>
        <p:spPr>
          <a:xfrm>
            <a:off x="7872175" y="1569750"/>
            <a:ext cx="3518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CLASS DEFINITION</a:t>
            </a:r>
            <a:endParaRPr b="1" sz="30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g6c8c415d2e_0_28"/>
          <p:cNvSpPr txBox="1"/>
          <p:nvPr/>
        </p:nvSpPr>
        <p:spPr>
          <a:xfrm>
            <a:off x="8180575" y="2402000"/>
            <a:ext cx="2901600" cy="24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swald"/>
              <a:buChar char="●"/>
            </a:pPr>
            <a:r>
              <a:rPr lang="pt-BR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Very Cold Cloud</a:t>
            </a:r>
            <a:endParaRPr sz="2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swald"/>
              <a:buChar char="●"/>
            </a:pPr>
            <a:r>
              <a:rPr lang="pt-BR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Cold Cloud</a:t>
            </a:r>
            <a:endParaRPr sz="2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swald"/>
              <a:buChar char="●"/>
            </a:pPr>
            <a:r>
              <a:rPr lang="pt-BR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Hot Cloud</a:t>
            </a:r>
            <a:endParaRPr sz="2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swald"/>
              <a:buChar char="●"/>
            </a:pPr>
            <a:r>
              <a:rPr lang="pt-BR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Very Hot Cloud</a:t>
            </a:r>
            <a:endParaRPr sz="2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g6c8c415d2e_0_28"/>
          <p:cNvSpPr/>
          <p:nvPr/>
        </p:nvSpPr>
        <p:spPr>
          <a:xfrm>
            <a:off x="7872175" y="2479100"/>
            <a:ext cx="308400" cy="1480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6c8c415d2e_0_28"/>
          <p:cNvSpPr txBox="1"/>
          <p:nvPr/>
        </p:nvSpPr>
        <p:spPr>
          <a:xfrm rot="-5400000">
            <a:off x="7218175" y="3032600"/>
            <a:ext cx="934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87FF"/>
                </a:solidFill>
                <a:latin typeface="Oswald"/>
                <a:ea typeface="Oswald"/>
                <a:cs typeface="Oswald"/>
                <a:sym typeface="Oswald"/>
              </a:rPr>
              <a:t>INTENSITY</a:t>
            </a:r>
            <a:endParaRPr>
              <a:solidFill>
                <a:srgbClr val="0087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02" name="Google Shape;102;g6c8c415d2e_0_28"/>
          <p:cNvGraphicFramePr/>
          <p:nvPr/>
        </p:nvGraphicFramePr>
        <p:xfrm>
          <a:off x="8754713" y="448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{B67E1264-5B60-42B6-BF91-6A67CFC1234B}</a:tableStyleId>
              </a:tblPr>
              <a:tblGrid>
                <a:gridCol w="438325"/>
                <a:gridCol w="438325"/>
                <a:gridCol w="438325"/>
                <a:gridCol w="438325"/>
              </a:tblGrid>
              <a:tr h="25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c8c415d2e_0_46"/>
          <p:cNvSpPr txBox="1"/>
          <p:nvPr/>
        </p:nvSpPr>
        <p:spPr>
          <a:xfrm>
            <a:off x="258750" y="176325"/>
            <a:ext cx="116745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0087FF"/>
                </a:solidFill>
                <a:latin typeface="Oswald"/>
                <a:ea typeface="Oswald"/>
                <a:cs typeface="Oswald"/>
                <a:sym typeface="Oswald"/>
              </a:rPr>
              <a:t>CNN </a:t>
            </a:r>
            <a:r>
              <a:rPr b="1" lang="pt-BR" sz="4000">
                <a:solidFill>
                  <a:srgbClr val="0087FF"/>
                </a:solidFill>
                <a:latin typeface="Oswald"/>
                <a:ea typeface="Oswald"/>
                <a:cs typeface="Oswald"/>
                <a:sym typeface="Oswald"/>
              </a:rPr>
              <a:t>SETUP</a:t>
            </a:r>
            <a:endParaRPr b="1" sz="4000">
              <a:solidFill>
                <a:srgbClr val="0087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Google Shape;108;g6c8c415d2e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972" y="176329"/>
            <a:ext cx="597276" cy="4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6c8c415d2e_0_46"/>
          <p:cNvSpPr txBox="1"/>
          <p:nvPr/>
        </p:nvSpPr>
        <p:spPr>
          <a:xfrm>
            <a:off x="152400" y="5819125"/>
            <a:ext cx="5724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swald"/>
                <a:ea typeface="Oswald"/>
                <a:cs typeface="Oswald"/>
                <a:sym typeface="Oswald"/>
              </a:rPr>
              <a:t>Optimezer: ADAM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swald"/>
                <a:ea typeface="Oswald"/>
                <a:cs typeface="Oswald"/>
                <a:sym typeface="Oswald"/>
              </a:rPr>
              <a:t>Loss: Categorical Cross Entropy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0" name="Google Shape;110;g6c8c415d2e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750" y="1729050"/>
            <a:ext cx="11887195" cy="3399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c8c415d2e_0_58"/>
          <p:cNvSpPr txBox="1"/>
          <p:nvPr/>
        </p:nvSpPr>
        <p:spPr>
          <a:xfrm>
            <a:off x="258750" y="176325"/>
            <a:ext cx="116745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0087FF"/>
                </a:solidFill>
                <a:latin typeface="Oswald"/>
                <a:ea typeface="Oswald"/>
                <a:cs typeface="Oswald"/>
                <a:sym typeface="Oswald"/>
              </a:rPr>
              <a:t>CNN RESULTS</a:t>
            </a:r>
            <a:endParaRPr b="1" sz="4000">
              <a:solidFill>
                <a:srgbClr val="0087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6" name="Google Shape;116;g6c8c415d2e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972" y="176329"/>
            <a:ext cx="597276" cy="4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6c8c415d2e_0_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8300" y="872325"/>
            <a:ext cx="5838400" cy="56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6c8c415d2e_0_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585" y="3845875"/>
            <a:ext cx="4640483" cy="284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6c8c415d2e_0_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3575" y="872325"/>
            <a:ext cx="4640493" cy="2834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2019-12-10T12:02:30Z</dcterms:created>
  <dc:creator>Adriano Pereira Almeida</dc:creator>
</cp:coreProperties>
</file>